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5.xml"/><Relationship Id="rId22" Type="http://schemas.openxmlformats.org/officeDocument/2006/relationships/font" Target="fonts/PlusJakartaSansMedium-italic.fntdata"/><Relationship Id="rId10" Type="http://schemas.openxmlformats.org/officeDocument/2006/relationships/slide" Target="slides/slide4.xml"/><Relationship Id="rId21" Type="http://schemas.openxmlformats.org/officeDocument/2006/relationships/font" Target="fonts/PlusJakartaSansMedium-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2.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69b4b601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69b4b60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13df1a312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13df1a312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3df1a312d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3df1a312d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13df1a312d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13df1a312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13df1a312d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13df1a312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13df1a312d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13df1a312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1eb3166404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1eb316640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inkaroad/index.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inkaroad/index.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inkaroad/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inkaroad/index.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inkaroad/index.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Inkas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655288"/>
            <a:ext cx="6583800" cy="757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Follow along with the teacher presentation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difference between Inka and Inca?</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background information about the Inka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how the Inkan government was organized.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Mit’a System?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Incas adapt to their environment?</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Quote Reflection</a:t>
            </a:r>
            <a:endParaRPr b="1" sz="1200">
              <a:solidFill>
                <a:schemeClr val="dk1"/>
              </a:solidFill>
              <a:latin typeface="Inter"/>
              <a:ea typeface="Inter"/>
              <a:cs typeface="Inter"/>
              <a:sym typeface="Inter"/>
            </a:endParaRPr>
          </a:p>
          <a:p>
            <a:pPr indent="-304800" lvl="1" marL="914400" rtl="0" algn="l">
              <a:lnSpc>
                <a:spcPct val="9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Is this information surprising to you? Why or why not?</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400"/>
              </a:spcBef>
              <a:spcAft>
                <a:spcPts val="0"/>
              </a:spcAft>
              <a:buNone/>
            </a:pPr>
            <a:r>
              <a:t/>
            </a:r>
            <a:endParaRPr sz="1200">
              <a:solidFill>
                <a:schemeClr val="dk1"/>
              </a:solidFill>
              <a:latin typeface="Inter"/>
              <a:ea typeface="Inter"/>
              <a:cs typeface="Inter"/>
              <a:sym typeface="Inter"/>
            </a:endParaRPr>
          </a:p>
          <a:p>
            <a:pPr indent="-304800" lvl="1" marL="914400" rtl="0" algn="l">
              <a:lnSpc>
                <a:spcPct val="90000"/>
              </a:lnSpc>
              <a:spcBef>
                <a:spcPts val="4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characteristics make up an “impressive empire” in your opinion?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4" name="Google Shape;114;p26"/>
          <p:cNvSpPr txBox="1"/>
          <p:nvPr/>
        </p:nvSpPr>
        <p:spPr>
          <a:xfrm>
            <a:off x="594300" y="655288"/>
            <a:ext cx="6583800" cy="708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hlink"/>
                </a:solidFill>
                <a:latin typeface="Halant"/>
                <a:ea typeface="Halant"/>
                <a:cs typeface="Halant"/>
                <a:sym typeface="Halant"/>
                <a:hlinkClick r:id="rId5"/>
              </a:rPr>
              <a:t>The Great Inka Road: Engineering an Empire </a:t>
            </a:r>
            <a:r>
              <a:rPr lang="en" sz="1200">
                <a:solidFill>
                  <a:schemeClr val="dk1"/>
                </a:solidFill>
                <a:latin typeface="Halant"/>
                <a:ea typeface="Halant"/>
                <a:cs typeface="Halant"/>
                <a:sym typeface="Halant"/>
              </a:rPr>
              <a:t>digital </a:t>
            </a:r>
            <a:r>
              <a:rPr lang="en" sz="1200">
                <a:solidFill>
                  <a:schemeClr val="dk1"/>
                </a:solidFill>
                <a:latin typeface="Halant"/>
                <a:ea typeface="Halant"/>
                <a:cs typeface="Halant"/>
                <a:sym typeface="Halant"/>
              </a:rPr>
              <a:t>exhibit</a:t>
            </a:r>
            <a:r>
              <a:rPr lang="en" sz="1200">
                <a:solidFill>
                  <a:schemeClr val="dk1"/>
                </a:solidFill>
                <a:latin typeface="Halant"/>
                <a:ea typeface="Halant"/>
                <a:cs typeface="Halant"/>
                <a:sym typeface="Halant"/>
              </a:rPr>
              <a: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Introduction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did the Inka call their empire, and what was the meaning behind the word?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the Inka Empire located?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Ancestors of the Inka</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four major cultures laid the groundwork for the Inka? What foundations did each culture create for the Inka?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two creation stories and summarize their significance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20" name="Google Shape;12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27"/>
          <p:cNvSpPr txBox="1"/>
          <p:nvPr/>
        </p:nvSpPr>
        <p:spPr>
          <a:xfrm>
            <a:off x="594300" y="655297"/>
            <a:ext cx="6583800" cy="83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Cusco</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significance of Cusco?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seven features of Cusco.</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the three key rulers of the Inka who participated in their military expansion, and explain how they contributed to the development of the Inka empire. (Click on the plus signs on the map)</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30" name="Google Shape;13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2" name="Google Shape;132;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3" name="Google Shape;133;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4" name="Google Shape;134;p28"/>
          <p:cNvSpPr txBox="1"/>
          <p:nvPr/>
        </p:nvSpPr>
        <p:spPr>
          <a:xfrm>
            <a:off x="594300" y="655297"/>
            <a:ext cx="6583800" cy="856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Inka </a:t>
            </a:r>
            <a:r>
              <a:rPr lang="en" sz="1200">
                <a:solidFill>
                  <a:schemeClr val="dk1"/>
                </a:solidFill>
                <a:latin typeface="Inter"/>
                <a:ea typeface="Inter"/>
                <a:cs typeface="Inter"/>
                <a:sym typeface="Inter"/>
              </a:rPr>
              <a:t>acquire</a:t>
            </a:r>
            <a:r>
              <a:rPr lang="en" sz="1200">
                <a:solidFill>
                  <a:schemeClr val="dk1"/>
                </a:solidFill>
                <a:latin typeface="Inter"/>
                <a:ea typeface="Inter"/>
                <a:cs typeface="Inter"/>
                <a:sym typeface="Inter"/>
              </a:rPr>
              <a:t> new </a:t>
            </a:r>
            <a:r>
              <a:rPr lang="en" sz="1200">
                <a:solidFill>
                  <a:schemeClr val="dk1"/>
                </a:solidFill>
                <a:latin typeface="Inter"/>
                <a:ea typeface="Inter"/>
                <a:cs typeface="Inter"/>
                <a:sym typeface="Inter"/>
              </a:rPr>
              <a:t>territory</a:t>
            </a:r>
            <a:r>
              <a:rPr lang="en" sz="1200">
                <a:solidFill>
                  <a:schemeClr val="dk1"/>
                </a:solidFill>
                <a:latin typeface="Inter"/>
                <a:ea typeface="Inter"/>
                <a:cs typeface="Inter"/>
                <a:sym typeface="Inter"/>
              </a:rPr>
              <a:t>, and how was the road system (Qhapaq Ñan) integrate these different regions into one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the </a:t>
            </a:r>
            <a:r>
              <a:rPr lang="en" sz="1200">
                <a:solidFill>
                  <a:schemeClr val="dk1"/>
                </a:solidFill>
                <a:latin typeface="Inter"/>
                <a:ea typeface="Inter"/>
                <a:cs typeface="Inter"/>
                <a:sym typeface="Inter"/>
              </a:rPr>
              <a:t>Qhapaq Ñan considered to be an engineering marvel?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define mita and ayni. How did these concepts play a key role in the construction of the roads?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how religion was a driving factor in Inka conquest. Why were the Qhapaq Ñan important for this goal?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the road used for governing?</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40" name="Google Shape;140;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3" name="Google Shape;143;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4" name="Google Shape;144;p29"/>
          <p:cNvSpPr txBox="1"/>
          <p:nvPr/>
        </p:nvSpPr>
        <p:spPr>
          <a:xfrm>
            <a:off x="594300" y="655310"/>
            <a:ext cx="6583800" cy="635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Expansion</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the significance of </a:t>
            </a:r>
            <a:r>
              <a:rPr i="1" lang="en" sz="1200">
                <a:solidFill>
                  <a:schemeClr val="dk1"/>
                </a:solidFill>
                <a:latin typeface="Inter"/>
                <a:ea typeface="Inter"/>
                <a:cs typeface="Inter"/>
                <a:sym typeface="Inter"/>
              </a:rPr>
              <a:t>chaskis</a:t>
            </a:r>
            <a:r>
              <a:rPr lang="en" sz="1200">
                <a:solidFill>
                  <a:schemeClr val="dk1"/>
                </a:solidFill>
                <a:latin typeface="Inter"/>
                <a:ea typeface="Inter"/>
                <a:cs typeface="Inter"/>
                <a:sym typeface="Inter"/>
              </a:rPr>
              <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a:t>
            </a:r>
            <a:r>
              <a:rPr i="1" lang="en" sz="1200">
                <a:solidFill>
                  <a:schemeClr val="dk1"/>
                </a:solidFill>
                <a:latin typeface="Inter"/>
                <a:ea typeface="Inter"/>
                <a:cs typeface="Inter"/>
                <a:sym typeface="Inter"/>
              </a:rPr>
              <a:t>khipus</a:t>
            </a:r>
            <a:r>
              <a:rPr lang="en" sz="1200">
                <a:solidFill>
                  <a:schemeClr val="dk1"/>
                </a:solidFill>
                <a:latin typeface="Inter"/>
                <a:ea typeface="Inter"/>
                <a:cs typeface="Inter"/>
                <a:sym typeface="Inter"/>
              </a:rPr>
              <a:t> and their use in administering the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Suyus</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one of the four </a:t>
            </a:r>
            <a:r>
              <a:rPr i="1" lang="en" sz="1200">
                <a:solidFill>
                  <a:schemeClr val="dk1"/>
                </a:solidFill>
                <a:latin typeface="Inter"/>
                <a:ea typeface="Inter"/>
                <a:cs typeface="Inter"/>
                <a:sym typeface="Inter"/>
              </a:rPr>
              <a:t>suyus </a:t>
            </a:r>
            <a:r>
              <a:rPr lang="en" sz="1200">
                <a:solidFill>
                  <a:schemeClr val="dk1"/>
                </a:solidFill>
                <a:latin typeface="Inter"/>
                <a:ea typeface="Inter"/>
                <a:cs typeface="Inter"/>
                <a:sym typeface="Inter"/>
              </a:rPr>
              <a:t>and describe the importance of it. Then, choose three of the pieces of evidence the </a:t>
            </a:r>
            <a:r>
              <a:rPr lang="en" sz="1200">
                <a:solidFill>
                  <a:schemeClr val="dk1"/>
                </a:solidFill>
                <a:latin typeface="Inter"/>
                <a:ea typeface="Inter"/>
                <a:cs typeface="Inter"/>
                <a:sym typeface="Inter"/>
              </a:rPr>
              <a:t>exhibit</a:t>
            </a:r>
            <a:r>
              <a:rPr lang="en" sz="1200">
                <a:solidFill>
                  <a:schemeClr val="dk1"/>
                </a:solidFill>
                <a:latin typeface="Inter"/>
                <a:ea typeface="Inter"/>
                <a:cs typeface="Inter"/>
                <a:sym typeface="Inter"/>
              </a:rPr>
              <a:t> provides and describe what you learned about those parts of the </a:t>
            </a:r>
            <a:r>
              <a:rPr i="1" lang="en" sz="1200">
                <a:solidFill>
                  <a:schemeClr val="dk1"/>
                </a:solidFill>
                <a:latin typeface="Inter"/>
                <a:ea typeface="Inter"/>
                <a:cs typeface="Inter"/>
                <a:sym typeface="Inter"/>
              </a:rPr>
              <a:t>suyu.</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Great Inka Road: Engineering an Empire</a:t>
            </a:r>
            <a:endParaRPr sz="2000">
              <a:solidFill>
                <a:schemeClr val="dk1"/>
              </a:solidFill>
              <a:latin typeface="Halant"/>
              <a:ea typeface="Halant"/>
              <a:cs typeface="Halant"/>
              <a:sym typeface="Halant"/>
            </a:endParaRPr>
          </a:p>
        </p:txBody>
      </p:sp>
      <p:pic>
        <p:nvPicPr>
          <p:cNvPr id="150" name="Google Shape;150;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3" name="Google Shape;153;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4" name="Google Shape;154;p30"/>
          <p:cNvSpPr txBox="1"/>
          <p:nvPr/>
        </p:nvSpPr>
        <p:spPr>
          <a:xfrm>
            <a:off x="594300" y="655297"/>
            <a:ext cx="6583800" cy="835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Go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The Great Inka Road: Engineering an Empire </a:t>
            </a:r>
            <a:r>
              <a:rPr lang="en" sz="1200">
                <a:solidFill>
                  <a:schemeClr val="dk1"/>
                </a:solidFill>
                <a:latin typeface="Halant"/>
                <a:ea typeface="Halant"/>
                <a:cs typeface="Halant"/>
                <a:sym typeface="Halant"/>
              </a:rPr>
              <a:t>digital exhibit from the Smithsonian Institute. To navigate between the different sections, use the menu tab on the top left corner. Answer the questions below, which are organized into the different categories on the menu tab.</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Inka Universe- Engineering an Empire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Choose three of the questions provided in this section to explore. Write down the question and then answer the question in your own words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pic>
        <p:nvPicPr>
          <p:cNvPr id="159" name="Google Shape;159;p31"/>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60" name="Google Shape;160;p31"/>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900"/>
              <a:buFont typeface="Arial"/>
              <a:buNone/>
            </a:pPr>
            <a:r>
              <a:rPr lang="en" sz="1700">
                <a:solidFill>
                  <a:schemeClr val="dk1"/>
                </a:solidFill>
                <a:latin typeface="Inter"/>
                <a:ea typeface="Inter"/>
                <a:cs typeface="Inter"/>
                <a:sym typeface="Inter"/>
              </a:rPr>
              <a:t>How did the Inca expand, govern, and legitimize their rule?</a:t>
            </a:r>
            <a:endParaRPr sz="1700">
              <a:solidFill>
                <a:schemeClr val="dk1"/>
              </a:solidFill>
              <a:latin typeface="Inter"/>
              <a:ea typeface="Inter"/>
              <a:cs typeface="Inter"/>
              <a:sym typeface="Inter"/>
            </a:endParaRPr>
          </a:p>
        </p:txBody>
      </p:sp>
      <p:sp>
        <p:nvSpPr>
          <p:cNvPr id="161" name="Google Shape;161;p3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700">
              <a:solidFill>
                <a:schemeClr val="dk1"/>
              </a:solidFill>
              <a:latin typeface="Halant"/>
              <a:ea typeface="Halant"/>
              <a:cs typeface="Halant"/>
              <a:sym typeface="Halant"/>
            </a:endParaRPr>
          </a:p>
        </p:txBody>
      </p:sp>
      <p:pic>
        <p:nvPicPr>
          <p:cNvPr id="162" name="Google Shape;162;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31"/>
          <p:cNvSpPr txBox="1"/>
          <p:nvPr/>
        </p:nvSpPr>
        <p:spPr>
          <a:xfrm>
            <a:off x="455300" y="3028400"/>
            <a:ext cx="6861900" cy="112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quickwrite prompt below in 3-5 sentences.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two reasons why the Inka were able to rule such a large empire.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